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11"/>
  </p:notesMasterIdLst>
  <p:sldIdLst>
    <p:sldId id="257" r:id="rId6"/>
    <p:sldId id="258" r:id="rId7"/>
    <p:sldId id="259" r:id="rId8"/>
    <p:sldId id="260" r:id="rId9"/>
    <p:sldId id="262" r:id="rId10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19" r:id="rId19"/>
    <p:sldId id="270" r:id="rId20"/>
    <p:sldId id="271" r:id="rId21"/>
    <p:sldId id="272" r:id="rId22"/>
    <p:sldId id="273" r:id="rId23"/>
    <p:sldId id="275" r:id="rId24"/>
    <p:sldId id="320" r:id="rId25"/>
    <p:sldId id="321" r:id="rId26"/>
    <p:sldId id="322" r:id="rId27"/>
    <p:sldId id="360" r:id="rId28"/>
    <p:sldId id="325" r:id="rId29"/>
    <p:sldId id="379" r:id="rId30"/>
    <p:sldId id="355" r:id="rId31"/>
    <p:sldId id="356" r:id="rId32"/>
    <p:sldId id="380" r:id="rId33"/>
    <p:sldId id="357" r:id="rId34"/>
    <p:sldId id="381" r:id="rId35"/>
    <p:sldId id="358" r:id="rId36"/>
    <p:sldId id="323" r:id="rId37"/>
    <p:sldId id="324" r:id="rId38"/>
    <p:sldId id="299" r:id="rId39"/>
    <p:sldId id="300" r:id="rId40"/>
    <p:sldId id="326" r:id="rId41"/>
    <p:sldId id="280" r:id="rId42"/>
    <p:sldId id="281" r:id="rId43"/>
    <p:sldId id="285" r:id="rId44"/>
    <p:sldId id="304" r:id="rId45"/>
    <p:sldId id="303" r:id="rId46"/>
    <p:sldId id="288" r:id="rId47"/>
    <p:sldId id="294" r:id="rId48"/>
    <p:sldId id="295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3" Type="http://schemas.openxmlformats.org/officeDocument/2006/relationships/tags" Target="tags/tag5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F2A32EE-CF73-4D6F-A318-957A97A9E5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/>
        <p:txBody>
          <a:bodyPr wrap="square" lIns="91440" tIns="45720" rIns="91440" bIns="45720" numCol="1" anchor="b" anchorCtr="0" compatLnSpc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/>
          <p:nvPr/>
        </p:nvSpPr>
        <p:spPr>
          <a:xfrm>
            <a:off x="914400" y="2393950"/>
            <a:ext cx="103632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E5962A-9A88-4152-9EF0-E4A7B23234B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7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单击此处编辑母版副标题样式</a:t>
            </a:r>
            <a:endParaRPr lang="en-US" altLang="zh-CN" noProof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A73108-7013-489C-86C8-808E7CF64D42}" type="datetime1">
              <a:rPr lang="en-US" altLang="zh-CN"/>
            </a:fld>
            <a:endParaRPr lang="en-US" altLang="zh-CN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z="1800" smtClean="0">
                <a:solidFill>
                  <a:schemeClr val="bg1"/>
                </a:solidFill>
              </a:defRPr>
            </a:lvl1pPr>
          </a:lstStyle>
          <a:p>
            <a:fld id="{8D103F2C-E0E3-4C87-8566-D6F751A093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1268760"/>
            <a:ext cx="11055019" cy="5055840"/>
          </a:xfrm>
          <a:ln w="57150"/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r>
              <a:rPr lang="en-US" altLang="zh-CN"/>
              <a:t>2012-13 EAP I</a:t>
            </a:r>
            <a:endParaRPr lang="en-US" altLang="zh-CN" sz="140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55B52-4E37-489A-A742-23D698883908}" type="datetime1">
              <a:rPr lang="en-US" altLang="zh-CN"/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C5609151-A976-4C1F-A588-5ACA9DD89CAF}" type="datetime1">
              <a:rPr lang="en-US" altLang="zh-CN"/>
            </a:fld>
            <a:endParaRPr lang="en-US" altLang="zh-CN" sz="140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7FD1C2E5-9B60-4DBE-92E6-D238C79A3B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724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724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FA442027-79F5-42C6-92E3-D32CA98936B8}" type="datetime1">
              <a:rPr lang="en-US" altLang="zh-CN"/>
            </a:fld>
            <a:endParaRPr lang="en-US" altLang="zh-CN" sz="14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10DB67F7-DF92-4FCB-98C4-C618A6181169}" type="datetime1">
              <a:rPr lang="en-US" altLang="zh-CN"/>
            </a:fld>
            <a:endParaRPr lang="en-US" altLang="zh-CN" sz="140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70A8C34D-DA0C-4E75-8CBE-D966D23177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244EAA6D-F82E-4716-BC5F-99E4B20FEFB2}" type="datetime1">
              <a:rPr lang="en-US" altLang="zh-CN"/>
            </a:fld>
            <a:endParaRPr lang="en-US" altLang="zh-CN" sz="14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D9D6C7EE-4C78-4B14-A81F-434B6F8656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4799866C-DC87-4E65-A8AC-AFB62D8057F6}" type="datetime1">
              <a:rPr lang="en-US" altLang="zh-CN"/>
            </a:fld>
            <a:endParaRPr lang="en-US" altLang="zh-CN" sz="140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21A62143-8A74-4FC8-A391-6B4A8ED11C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B4246410-AB00-4624-8113-9085E00E271A}" type="datetime1">
              <a:rPr lang="en-US" altLang="zh-CN"/>
            </a:fld>
            <a:endParaRPr lang="en-US" altLang="zh-CN" sz="14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3A079D11-38F4-4A07-AD03-25FC4218F64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FBA0C155-FA66-41B6-8CD9-3B0EF81079C7}" type="datetime1">
              <a:rPr lang="en-US" altLang="zh-CN"/>
            </a:fld>
            <a:endParaRPr lang="en-US" altLang="zh-CN" sz="140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2345CAD9-07CC-4C60-9E1E-13117C3829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FD514068-2DE1-4E7B-BEE0-D7C8645F8276}" type="datetime1">
              <a:rPr lang="en-US" altLang="zh-CN"/>
            </a:fld>
            <a:endParaRPr lang="en-US" altLang="zh-CN" sz="140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DE4E0E7D-05DA-45DE-AE5A-608E79443CF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04996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0499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08DC6349-FE3B-432D-9C76-120FF838ECC1}" type="datetime1">
              <a:rPr lang="en-US" altLang="zh-CN"/>
            </a:fld>
            <a:endParaRPr lang="en-US" altLang="zh-CN" sz="140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smtClean="0"/>
            </a:lvl1pPr>
          </a:lstStyle>
          <a:p>
            <a:fld id="{00C0E10C-0F43-4FC5-8657-62B79C1981E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800" eaLnBrk="1" hangingPunct="1">
              <a:defRPr/>
            </a:pPr>
            <a:fld id="{49A73108-7013-489C-86C8-808E7CF64D42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chemeClr val="bg1"/>
                </a:solidFill>
              </a:rPr>
            </a:fld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1268760"/>
            <a:ext cx="11055019" cy="5055840"/>
          </a:xfrm>
          <a:ln w="57150"/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r>
              <a:rPr lang="en-US" altLang="zh-CN">
                <a:latin typeface="Arial" panose="020B0604020202020204" pitchFamily="34" charset="0"/>
              </a:rPr>
              <a:t>2012-13 EAP I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hangingPunct="1">
              <a:defRPr/>
            </a:pPr>
            <a:fld id="{78255B52-4E37-489A-A742-23D698883908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C5609151-A976-4C1F-A588-5ACA9DD89CAF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724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724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FA442027-79F5-42C6-92E3-D32CA98936B8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10DB67F7-DF92-4FCB-98C4-C618A6181169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244EAA6D-F82E-4716-BC5F-99E4B20FEFB2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4799866C-DC87-4E65-A8AC-AFB62D8057F6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B4246410-AB00-4624-8113-9085E00E271A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FBA0C155-FA66-41B6-8CD9-3B0EF81079C7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FD514068-2DE1-4E7B-BEE0-D7C8645F8276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0499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0499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fld id="{08DC6349-FE3B-432D-9C76-120FF838ECC1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fld id="{9A0DB2DC-4C9A-4742-B13C-FB6460FD3503}" type="slidenum">
              <a:rPr lang="en-US" altLang="zh-CN" dirty="0">
                <a:solidFill>
                  <a:srgbClr val="660066"/>
                </a:solidFill>
              </a:rPr>
            </a:fld>
            <a:endParaRPr lang="en-US" altLang="zh-CN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0 w 1000"/>
              <a:gd name="T11" fmla="*/ 0 h 1000"/>
              <a:gd name="T12" fmla="*/ 1000 w 1000"/>
              <a:gd name="T13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BBDC30-DFBB-42B3-AB7D-96DD0581EB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7" y="304800"/>
            <a:ext cx="2669116" cy="57150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1216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755651" y="1752600"/>
            <a:ext cx="10668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AutoShape 4"/>
          <p:cNvSpPr/>
          <p:nvPr/>
        </p:nvSpPr>
        <p:spPr>
          <a:xfrm>
            <a:off x="812800" y="1566863"/>
            <a:ext cx="10610851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812800" y="6172200"/>
            <a:ext cx="105664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8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A72DA3-7E72-4DAE-84D5-A527E544DD7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268413"/>
            <a:ext cx="1097280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0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8255B52-4E37-489A-A742-23D698883908}" type="datetime1">
              <a:rPr lang="en-US" altLang="zh-CN"/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77000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2012-13 EAP I 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2400">
                <a:solidFill>
                  <a:srgbClr val="660066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6453188"/>
            <a:ext cx="12192000" cy="0"/>
          </a:xfrm>
          <a:prstGeom prst="line">
            <a:avLst/>
          </a:prstGeom>
          <a:noFill/>
          <a:ln w="6350">
            <a:solidFill>
              <a:srgbClr val="660066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050" dirty="0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15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15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15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15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15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15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15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15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92233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3"/>
          <p:cNvSpPr>
            <a:spLocks noGrp="1"/>
          </p:cNvSpPr>
          <p:nvPr>
            <p:ph type="body" idx="1"/>
          </p:nvPr>
        </p:nvSpPr>
        <p:spPr>
          <a:xfrm>
            <a:off x="609600" y="1268413"/>
            <a:ext cx="10972800" cy="50561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1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50">
                <a:ea typeface="宋体" panose="02010600030101010101" pitchFamily="2" charset="-122"/>
              </a:defRPr>
            </a:lvl1pPr>
          </a:lstStyle>
          <a:p>
            <a:pPr defTabSz="685800" eaLnBrk="1" hangingPunct="1">
              <a:defRPr/>
            </a:pPr>
            <a:fld id="{78255B52-4E37-489A-A742-23D698883908}" type="datetime1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77001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>
                <a:ea typeface="宋体" panose="02010600030101010101" pitchFamily="2" charset="-122"/>
              </a:defRPr>
            </a:lvl1pPr>
          </a:lstStyle>
          <a:p>
            <a:pPr defTabSz="685800" eaLnBrk="1" hangingPunct="1">
              <a:defRPr/>
            </a:pPr>
            <a:r>
              <a:rPr lang="en-US" altLang="zh-CN">
                <a:latin typeface="Arial" panose="020B0604020202020204" pitchFamily="34" charset="0"/>
              </a:rPr>
              <a:t>2012-13 EAP I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800">
                <a:solidFill>
                  <a:srgbClr val="660066"/>
                </a:solidFill>
                <a:ea typeface="宋体" panose="02010600030101010101" pitchFamily="2" charset="-122"/>
              </a:defRPr>
            </a:lvl1pPr>
          </a:lstStyle>
          <a:p>
            <a:pPr defTabSz="685800" eaLnBrk="1" hangingPunct="1">
              <a:defRPr/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6453188"/>
            <a:ext cx="12192000" cy="0"/>
          </a:xfrm>
          <a:prstGeom prst="line">
            <a:avLst/>
          </a:prstGeom>
          <a:noFill/>
          <a:ln w="6350">
            <a:solidFill>
              <a:srgbClr val="660066"/>
            </a:solidFill>
            <a:round/>
          </a:ln>
          <a:effectLst/>
        </p:spPr>
        <p:txBody>
          <a:bodyPr/>
          <a:lstStyle/>
          <a:p>
            <a:pPr marL="0" marR="0" lvl="0" indent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660066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660066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12160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755651" y="1752600"/>
            <a:ext cx="10668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0" y="1566863"/>
            <a:ext cx="10610851" cy="109538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0 w 1000"/>
              <a:gd name="T11" fmla="*/ 0 h 1000"/>
              <a:gd name="T12" fmla="*/ 1000 w 1000"/>
              <a:gd name="T13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Line 5"/>
          <p:cNvSpPr/>
          <p:nvPr/>
        </p:nvSpPr>
        <p:spPr>
          <a:xfrm flipV="1">
            <a:off x="812800" y="6172200"/>
            <a:ext cx="105664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8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FE60B9-E424-487D-BD89-5D085747909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paper.people.com.cn/rmrb/html/2018-06/21/nw.D110000renmrb_20180621_6-01.ht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/>
          </p:nvPr>
        </p:nvSpPr>
        <p:spPr>
          <a:xfrm>
            <a:off x="2247900" y="914400"/>
            <a:ext cx="7772400" cy="1470025"/>
          </a:xfrm>
        </p:spPr>
        <p:txBody>
          <a:bodyPr vert="horz" wrap="square" lIns="91440" tIns="45720" rIns="91440" bIns="45720" anchor="b"/>
          <a:lstStyle/>
          <a:p>
            <a:pPr algn="ctr" eaLnBrk="1" hangingPunct="1"/>
            <a:br>
              <a:rPr lang="en-US" altLang="zh-CN" sz="4800" b="1" kern="120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800" b="1" kern="120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  <a:t>《</a:t>
            </a:r>
            <a:r>
              <a:rPr lang="zh-CN" altLang="en-US" sz="4800" b="1" kern="120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  <a:t>文化与思维</a:t>
            </a:r>
            <a:r>
              <a:rPr lang="en-US" altLang="zh-CN" sz="4800" b="1" kern="120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  <a:t>》</a:t>
            </a:r>
            <a:r>
              <a:rPr lang="zh-CN" altLang="en-US" sz="4800" b="1" kern="120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  <a:t>半期复习暨读书报告写作要求</a:t>
            </a:r>
            <a:endParaRPr lang="zh-CN" altLang="en-US" sz="4800" b="1" kern="1200" dirty="0">
              <a:solidFill>
                <a:srgbClr val="0033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1"/>
          </p:nvPr>
        </p:nvSpPr>
        <p:spPr>
          <a:xfrm>
            <a:off x="2133600" y="2514600"/>
            <a:ext cx="8001000" cy="3962400"/>
          </a:xfrm>
        </p:spPr>
        <p:txBody>
          <a:bodyPr vert="horz" wrap="square" lIns="91440" tIns="45720" rIns="91440" bIns="45720" anchor="t"/>
          <a:lstStyle/>
          <a:p>
            <a:pPr algn="ctr" eaLnBrk="1" hangingPunct="1">
              <a:buFont typeface="Wingdings" panose="05000000000000000000" pitchFamily="2" charset="2"/>
            </a:pPr>
            <a:endParaRPr lang="en-US" altLang="zh-CN" sz="4400" b="1" kern="1200" dirty="0">
              <a:latin typeface="+mn-lt"/>
              <a:ea typeface="+mn-ea"/>
              <a:cs typeface="+mn-cs"/>
            </a:endParaRPr>
          </a:p>
          <a:p>
            <a:pPr algn="ctr" eaLnBrk="1" hangingPunct="1">
              <a:buFont typeface="Wingdings" panose="05000000000000000000" pitchFamily="2" charset="2"/>
            </a:pPr>
            <a:r>
              <a:rPr lang="zh-CN" altLang="en-US" sz="4400" b="1" kern="1200" dirty="0">
                <a:latin typeface="+mn-lt"/>
                <a:ea typeface="+mn-ea"/>
                <a:cs typeface="+mn-cs"/>
              </a:rPr>
              <a:t>外国语学院</a:t>
            </a:r>
            <a:br>
              <a:rPr lang="en-US" altLang="zh-CN" sz="4400" b="1" kern="1200" dirty="0">
                <a:latin typeface="+mn-lt"/>
                <a:ea typeface="+mn-ea"/>
                <a:cs typeface="+mn-cs"/>
              </a:rPr>
            </a:br>
            <a:r>
              <a:rPr lang="zh-CN" altLang="en-US" sz="4400" b="1" kern="1200" dirty="0">
                <a:latin typeface="+mn-lt"/>
                <a:ea typeface="+mn-ea"/>
                <a:cs typeface="+mn-cs"/>
              </a:rPr>
              <a:t>   </a:t>
            </a:r>
            <a:endParaRPr lang="en-US" altLang="zh-CN" sz="4400" b="1" kern="1200" dirty="0">
              <a:latin typeface="+mn-lt"/>
              <a:ea typeface="+mn-ea"/>
              <a:cs typeface="+mn-cs"/>
            </a:endParaRPr>
          </a:p>
          <a:p>
            <a:pPr algn="ctr" eaLnBrk="1" hangingPunct="1">
              <a:buFont typeface="Wingdings" panose="05000000000000000000" pitchFamily="2" charset="2"/>
            </a:pPr>
            <a:endParaRPr lang="zh-CN" altLang="en-US" sz="5400" b="1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8095" y="1219200"/>
            <a:ext cx="9515475" cy="4054475"/>
          </a:xfrm>
        </p:spPr>
        <p:txBody>
          <a:bodyPr vert="horz" wrap="square" lIns="68580" tIns="34290" rIns="68580" bIns="34290" anchor="t"/>
          <a:lstStyle/>
          <a:p>
            <a:pPr marL="0" indent="0">
              <a:spcBef>
                <a:spcPts val="0"/>
              </a:spcBef>
              <a:buNone/>
            </a:pPr>
            <a:endParaRPr lang="en-US" altLang="zh-CN" sz="21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黑体" panose="02010609060101010101" charset="-122"/>
              <a:cs typeface="+mn-e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To be or not to be:</a:t>
            </a:r>
            <a:endParaRPr lang="en-US" altLang="zh-CN" b="1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In academic writing you should provide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references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to all your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information sources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unless the information is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Common Knowledge (CK)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 Compare these extracts from students’ essays in </a:t>
            </a:r>
            <a:r>
              <a:rPr lang="en-US" altLang="zh-CN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Applied Linguistics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1.Unless they have some learning disability, the vast majority of children become fluent speakers of their native language.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spcBef>
                <a:spcPts val="0"/>
              </a:spcBef>
              <a:buFont typeface="Wingdings" panose="05000000000000000000" charset="0"/>
              <a:buChar char="Ø"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2.It is easier for children than adults to learn a foreign language.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752600" y="457200"/>
            <a:ext cx="7330440" cy="58340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defTabSz="685800">
              <a:defRPr/>
            </a:pPr>
            <a:r>
              <a:rPr lang="en-US" altLang="zh-CN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+mn-ea"/>
              </a:rPr>
              <a:t>Referencing </a:t>
            </a:r>
            <a:r>
              <a:rPr lang="zh-CN" altLang="en-US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+mn-ea"/>
              </a:rPr>
              <a:t>（关于引用注释）</a:t>
            </a:r>
            <a:endParaRPr lang="en-US" altLang="zh-CN" sz="3000" b="1" kern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200" y="964406"/>
            <a:ext cx="8763000" cy="4979194"/>
          </a:xfrm>
        </p:spPr>
        <p:txBody>
          <a:bodyPr vert="horz" wrap="square" lIns="68580" tIns="34290" rIns="68580" bIns="34290" anchor="t"/>
          <a:lstStyle/>
          <a:p>
            <a:pPr marL="0" indent="0">
              <a:spcBef>
                <a:spcPts val="0"/>
              </a:spcBef>
              <a:buNone/>
            </a:pPr>
            <a:endParaRPr lang="en-US" altLang="zh-CN" sz="21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黑体" panose="02010609060101010101" charset="-122"/>
              <a:cs typeface="+mn-ea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Ex. Which of the following extracts do you think are </a:t>
            </a:r>
            <a:r>
              <a:rPr lang="en-US" altLang="zh-CN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common knowledge (CK)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, and which do you think need</a:t>
            </a:r>
            <a:r>
              <a:rPr lang="en-US" altLang="zh-CN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references (R)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to information sources?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1.Learning a second language as an adult is different from learning a first language as a child.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2.There are around 375 million speakers of English as a first language in the world.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3.Communicative language teaching had not been a success in teaching adults.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4.A collocation is a sequence of two or more words that regularly occur together.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5.English is currently the most important language for international communication.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524000" y="381000"/>
            <a:ext cx="7330440" cy="58340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0" algn="l" defTabSz="685800">
              <a:defRPr/>
            </a:pPr>
            <a:r>
              <a:rPr lang="en-US" altLang="zh-CN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+mn-cs"/>
                <a:sym typeface="+mn-ea"/>
              </a:rPr>
              <a:t>Referencing </a:t>
            </a:r>
            <a:r>
              <a:rPr lang="zh-CN" altLang="en-US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+mn-cs"/>
                <a:sym typeface="+mn-ea"/>
              </a:rPr>
              <a:t>（关于引用注释）</a:t>
            </a:r>
            <a:endParaRPr lang="en-US" altLang="zh-CN" sz="3000" b="1" kern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503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503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503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503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503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注释：示范格式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1363345" y="1676400"/>
            <a:ext cx="10017125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第一类：期刊论文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注释格式为：作者名：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论文题目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，载于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期刊名称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期，第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例：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刘承军：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拉斯卡萨斯的基督教人道主义思想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，载于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拉丁美洲研究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期，第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8" name="Rectangle 3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en-US" altLang="zh-CN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注释：示范格式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1363345" y="1676400"/>
            <a:ext cx="10017125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第二类：专著类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注释格式为：作者名：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专著名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，出版社，出版年，第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例：劳思光：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新编中国哲学史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，广西师范大学出版社，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年，第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601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同上，第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688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【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威尔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金里卡著：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多元文化公民权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杨立峰译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，上海译文出版社，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年，第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233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indent="0" eaLnBrk="1" hangingPunct="1">
              <a:buNone/>
            </a:pPr>
            <a:r>
              <a:rPr lang="zh-CN" altLang="en-US" sz="2000" b="1" dirty="0">
                <a:solidFill>
                  <a:srgbClr val="FF3300"/>
                </a:solidFill>
                <a:sym typeface="+mn-ea"/>
              </a:rPr>
              <a:t>英文专著：</a:t>
            </a:r>
            <a:endParaRPr lang="en-US" altLang="zh-CN" sz="2000" b="1" dirty="0">
              <a:solidFill>
                <a:srgbClr val="FF33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000" b="1" dirty="0">
                <a:solidFill>
                  <a:schemeClr val="tx2"/>
                </a:solidFill>
                <a:sym typeface="+mn-ea"/>
              </a:rPr>
              <a:t>注释格式：作者名，书名（斜体），出版社，出版年代，第</a:t>
            </a:r>
            <a:r>
              <a:rPr lang="en-US" altLang="zh-CN" sz="2000" b="1" dirty="0">
                <a:solidFill>
                  <a:schemeClr val="tx2"/>
                </a:solidFill>
                <a:sym typeface="+mn-ea"/>
              </a:rPr>
              <a:t>XX</a:t>
            </a:r>
            <a:r>
              <a:rPr lang="zh-CN" altLang="en-US" sz="2000" b="1" dirty="0">
                <a:solidFill>
                  <a:schemeClr val="tx2"/>
                </a:solidFill>
                <a:sym typeface="+mn-ea"/>
              </a:rPr>
              <a:t>页。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Douglas R. Francis,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Origins: Canadian History to Confederation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Nelson Education Ltd., 2009, p.157.</a:t>
            </a:r>
            <a:endParaRPr lang="en-US" altLang="zh-CN" sz="2000" b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eaLnBrk="1" hangingPunct="1"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 Ibid., pp. 188-190.</a:t>
            </a:r>
            <a:endParaRPr lang="en-US" altLang="zh-CN" sz="2000" b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8" name="Rectangle 3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en-US" altLang="zh-CN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注释：示范格式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972185" y="1676400"/>
            <a:ext cx="1129157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第三类：网站</a:t>
            </a:r>
            <a:endParaRPr lang="en-US" altLang="zh-CN" sz="2400" b="1" dirty="0">
              <a:solidFill>
                <a:srgbClr val="FF330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 b="1" dirty="0">
                <a:solidFill>
                  <a:srgbClr val="FF3300"/>
                </a:solidFill>
              </a:rPr>
              <a:t>推荐使用</a:t>
            </a:r>
            <a:r>
              <a:rPr lang="zh-CN" altLang="en-US" sz="2400" b="1" dirty="0">
                <a:solidFill>
                  <a:schemeClr val="tx2"/>
                </a:solidFill>
              </a:rPr>
              <a:t>：</a:t>
            </a:r>
            <a:r>
              <a:rPr lang="en-US" altLang="zh-CN" sz="2400" b="1" dirty="0">
                <a:solidFill>
                  <a:schemeClr val="tx2"/>
                </a:solidFill>
              </a:rPr>
              <a:t>XXX.gov.; XXX.edu;</a:t>
            </a:r>
            <a:r>
              <a:rPr lang="zh-CN" altLang="en-US" sz="2400" b="1" dirty="0">
                <a:solidFill>
                  <a:schemeClr val="tx2"/>
                </a:solidFill>
              </a:rPr>
              <a:t>等大型政府组织等官方网站，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维基英文百科、</a:t>
            </a:r>
            <a:r>
              <a:rPr lang="zh-CN" altLang="en-US" sz="2400" b="1" dirty="0">
                <a:solidFill>
                  <a:schemeClr val="tx2"/>
                </a:solidFill>
              </a:rPr>
              <a:t>比如：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）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http://www.un.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org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/ 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（联合国）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</a:rPr>
              <a:t>）</a:t>
            </a:r>
            <a:r>
              <a:rPr lang="en-US" altLang="zh-CN" sz="2400" b="1" dirty="0">
                <a:solidFill>
                  <a:schemeClr val="tx2"/>
                </a:solidFill>
              </a:rPr>
              <a:t>http://www.stats.</a:t>
            </a:r>
            <a:r>
              <a:rPr lang="en-US" altLang="zh-CN" sz="2400" b="1" dirty="0">
                <a:solidFill>
                  <a:srgbClr val="FF0000"/>
                </a:solidFill>
              </a:rPr>
              <a:t>gov</a:t>
            </a:r>
            <a:r>
              <a:rPr lang="en-US" altLang="zh-CN" sz="2400" b="1" dirty="0">
                <a:solidFill>
                  <a:schemeClr val="tx2"/>
                </a:solidFill>
              </a:rPr>
              <a:t>.cn/</a:t>
            </a:r>
            <a:r>
              <a:rPr lang="zh-CN" altLang="en-US" sz="2400" b="1" dirty="0">
                <a:solidFill>
                  <a:schemeClr val="tx2"/>
                </a:solidFill>
              </a:rPr>
              <a:t>（中国国家统计局）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</a:rPr>
              <a:t>）</a:t>
            </a:r>
            <a:r>
              <a:rPr lang="en-US" altLang="zh-CN" sz="2400" b="1" dirty="0">
                <a:solidFill>
                  <a:srgbClr val="336699"/>
                </a:solidFill>
              </a:rPr>
              <a:t>http://www.worldbank.</a:t>
            </a:r>
            <a:r>
              <a:rPr lang="en-US" altLang="zh-CN" sz="2400" b="1" dirty="0">
                <a:solidFill>
                  <a:srgbClr val="FF0000"/>
                </a:solidFill>
              </a:rPr>
              <a:t>org</a:t>
            </a:r>
            <a:r>
              <a:rPr lang="en-US" altLang="zh-CN" sz="2400" b="1" dirty="0">
                <a:solidFill>
                  <a:srgbClr val="336699"/>
                </a:solidFill>
              </a:rPr>
              <a:t>.cn/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</a:rPr>
              <a:t>（世界银行）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</a:rPr>
              <a:t>）</a:t>
            </a:r>
            <a:r>
              <a:rPr lang="en-US" altLang="zh-CN" sz="2400" b="1" dirty="0">
                <a:solidFill>
                  <a:srgbClr val="336699"/>
                </a:solidFill>
              </a:rPr>
              <a:t>https://www.law.cornell.</a:t>
            </a:r>
            <a:r>
              <a:rPr lang="en-US" altLang="zh-CN" sz="2400" b="1" dirty="0">
                <a:solidFill>
                  <a:srgbClr val="FF0000"/>
                </a:solidFill>
              </a:rPr>
              <a:t>edu</a:t>
            </a:r>
            <a:r>
              <a:rPr lang="en-US" altLang="zh-CN" sz="2400" b="1" dirty="0">
                <a:solidFill>
                  <a:srgbClr val="336699"/>
                </a:solidFill>
              </a:rPr>
              <a:t>/constitution/overview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</a:rPr>
              <a:t>（康奈尔大学法律信息研究所）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Verdana" panose="020B0604030504040204" pitchFamily="34" charset="0"/>
              <a:buChar char="o"/>
            </a:pPr>
            <a:endParaRPr lang="en-US" altLang="zh-CN" sz="20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Verdana" panose="020B0604030504040204" pitchFamily="34" charset="0"/>
              <a:buChar char="o"/>
            </a:pPr>
            <a:endParaRPr lang="en-US" altLang="zh-CN" sz="20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Verdana" panose="020B0604030504040204" pitchFamily="34" charset="0"/>
              <a:buChar char="o"/>
            </a:pPr>
            <a:endParaRPr lang="en-US" altLang="zh-CN" sz="20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Verdana" panose="020B0604030504040204" pitchFamily="34" charset="0"/>
              <a:buChar char="o"/>
            </a:pPr>
            <a:endParaRPr lang="en-US" altLang="zh-CN" sz="2000" b="1" dirty="0">
              <a:solidFill>
                <a:schemeClr val="tx2"/>
              </a:solidFill>
            </a:endParaRPr>
          </a:p>
          <a:p>
            <a:pPr marL="0" indent="0" eaLnBrk="1" hangingPunct="1">
              <a:buFont typeface="Verdana" panose="020B0604030504040204" pitchFamily="34" charset="0"/>
              <a:buChar char="o"/>
            </a:pPr>
            <a:endParaRPr lang="en-US" altLang="zh-CN" sz="2000" b="1" dirty="0">
              <a:solidFill>
                <a:schemeClr val="tx2"/>
              </a:solidFill>
            </a:endParaRPr>
          </a:p>
        </p:txBody>
      </p:sp>
      <p:sp>
        <p:nvSpPr>
          <p:cNvPr id="12292" name="Rectangle 3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en-US" altLang="zh-CN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注释：示范格式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1093470" y="1676400"/>
            <a:ext cx="10641965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尽量避免：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百度百科、微信文章、博客文章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之类的。（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若出现频率过高或比重过大，酌情扣分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注释格式：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例：“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更好发挥审计在党和国家监督体系中的重要作用”，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人民日报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版，网址：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"/>
              </a:rPr>
              <a:t>http://paper.people.com.cn/rmrb/html/2018-06/21/nw.D110000renmrb_20180621_6-01.htm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检索日期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2018-06-21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6" name="Rectangle 3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en-US" altLang="zh-CN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00CC"/>
                </a:solidFill>
              </a:rPr>
              <a:t>论文收缴时间及要求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997585" y="1746250"/>
            <a:ext cx="10466705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纸质论文收取时间：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最后一次上课（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月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日）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</a:t>
            </a:r>
            <a:r>
              <a:rPr kumimoji="0" 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期末考试期间（详见飞书群通知）</a:t>
            </a:r>
            <a:endParaRPr kumimoji="0" lang="zh-CN" altLang="en-US" sz="2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上交的内容：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）纸质论文打印稿，包括：统一的封面和诚信声明、摘要、正文。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（注意手写部分！）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）纸质论文的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电子版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，注意：在封面和诚信声明部分，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一定要把相应的信息，填写完整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）期末撰写此论文，所下载的电子材料，尤其是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CNKI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论文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专著等。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）查重结果的证明文件电子版（重复率不高于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不限定平台或应用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电子档部分请通过飞书上交（截止日期与纸质档相同）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地点：待定（届时请关注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QQ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群公告）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如不能亲临现场的同学可以委托他人代交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更多细节或有任何变化老师将通过飞书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群及时通知。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ea"/>
              <a:buAutoNum type="circleNumDbPlain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ea"/>
              <a:buAutoNum type="circleNumDbPlain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ea"/>
              <a:buAutoNum type="circleNumDbPlain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40" name="Rectangle 3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en-US" altLang="zh-CN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ctrTitle"/>
          </p:nvPr>
        </p:nvSpPr>
        <p:spPr>
          <a:xfrm>
            <a:off x="2286000" y="609600"/>
            <a:ext cx="7772400" cy="1470025"/>
          </a:xfrm>
        </p:spPr>
        <p:txBody>
          <a:bodyPr vert="horz" wrap="square" lIns="91440" tIns="45720" rIns="91440" bIns="45720" anchor="b"/>
          <a:lstStyle/>
          <a:p>
            <a:pPr algn="ctr" eaLnBrk="1" hangingPunct="1"/>
            <a:r>
              <a:rPr lang="zh-CN" altLang="en-US" b="1" kern="1200" dirty="0">
                <a:latin typeface="+mj-lt"/>
                <a:ea typeface="+mj-ea"/>
                <a:cs typeface="+mj-cs"/>
              </a:rPr>
              <a:t>三、推荐书目及简要点评</a:t>
            </a:r>
            <a:endParaRPr lang="zh-CN" altLang="en-US" b="1" kern="12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内容占位符 1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7" r="16556"/>
          <a:stretch>
            <a:fillRect/>
          </a:stretch>
        </p:blipFill>
        <p:spPr>
          <a:xfrm>
            <a:off x="4170680" y="705485"/>
            <a:ext cx="3573780" cy="544703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7" name="Picture 4" descr="https://pic.baike.soso.com/ugc/baikepic2/17522/20200403104039-1073215806_jpeg_1080_1563_96681.jpg/0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575685" y="245110"/>
            <a:ext cx="3990340" cy="577469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algn="ctr" eaLnBrk="1" hangingPunct="1"/>
            <a:r>
              <a:rPr lang="zh-CN" altLang="en-US" sz="5400" b="1" dirty="0">
                <a:solidFill>
                  <a:srgbClr val="0033CC"/>
                </a:solidFill>
              </a:rPr>
              <a:t>半期复习</a:t>
            </a:r>
            <a:endParaRPr lang="zh-CN" altLang="en-US" sz="5400" b="1" dirty="0">
              <a:solidFill>
                <a:srgbClr val="0033CC"/>
              </a:solidFill>
            </a:endParaRPr>
          </a:p>
        </p:txBody>
      </p:sp>
      <p:sp>
        <p:nvSpPr>
          <p:cNvPr id="334851" name="Rectangle 3"/>
          <p:cNvSpPr>
            <a:spLocks noGrp="1"/>
          </p:cNvSpPr>
          <p:nvPr>
            <p:ph idx="1"/>
          </p:nvPr>
        </p:nvSpPr>
        <p:spPr>
          <a:xfrm>
            <a:off x="2057400" y="1752600"/>
            <a:ext cx="8001000" cy="4267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000000"/>
                </a:solidFill>
              </a:rPr>
              <a:t>一、成绩构成</a:t>
            </a:r>
            <a:endParaRPr lang="zh-CN" altLang="en-US" sz="36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000000"/>
                </a:solidFill>
              </a:rPr>
              <a:t>二、论文要求</a:t>
            </a:r>
            <a:endParaRPr lang="en-US" altLang="zh-CN" sz="36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000000"/>
                </a:solidFill>
              </a:rPr>
              <a:t>三、推荐阅读</a:t>
            </a:r>
            <a:endParaRPr lang="en-US" altLang="zh-CN" sz="36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000000"/>
                </a:solidFill>
              </a:rPr>
              <a:t>四、自由问答</a:t>
            </a:r>
            <a:endParaRPr lang="en-US" altLang="zh-CN"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1" name="Picture 4" descr="https://img2.doubanio.com/view/subject/l/public/s29287103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695065" y="246380"/>
            <a:ext cx="3891280" cy="577913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5" name="Picture 2" descr="https://img3.doubanio.com/view/subject/l/public/s29827660.jpg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55415" y="351790"/>
            <a:ext cx="3919855" cy="573913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716020" y="473710"/>
            <a:ext cx="4274185" cy="5608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内容占位符 2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7" r="15887"/>
          <a:stretch>
            <a:fillRect/>
          </a:stretch>
        </p:blipFill>
        <p:spPr>
          <a:xfrm>
            <a:off x="3808730" y="519430"/>
            <a:ext cx="3846830" cy="560197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19480" r="19290"/>
          <a:stretch>
            <a:fillRect/>
          </a:stretch>
        </p:blipFill>
        <p:spPr>
          <a:xfrm>
            <a:off x="3770630" y="369570"/>
            <a:ext cx="4281170" cy="635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0"/>
            <a:ext cx="8964612" cy="765175"/>
          </a:xfrm>
        </p:spPr>
        <p:txBody>
          <a:bodyPr/>
          <a:lstStyle/>
          <a:p>
            <a:pPr eaLnBrk="1" hangingPunct="1"/>
            <a:endParaRPr lang="zh-CN" altLang="zh-CN">
              <a:solidFill>
                <a:schemeClr val="folHlink"/>
              </a:solidFill>
            </a:endParaRPr>
          </a:p>
        </p:txBody>
      </p:sp>
      <p:pic>
        <p:nvPicPr>
          <p:cNvPr id="12291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r="15211"/>
          <a:stretch>
            <a:fillRect/>
          </a:stretch>
        </p:blipFill>
        <p:spPr>
          <a:xfrm>
            <a:off x="3630930" y="177800"/>
            <a:ext cx="4087495" cy="596138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t="2423" r="16383"/>
          <a:stretch>
            <a:fillRect/>
          </a:stretch>
        </p:blipFill>
        <p:spPr bwMode="auto">
          <a:xfrm>
            <a:off x="4030980" y="547370"/>
            <a:ext cx="4130040" cy="618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rcRect l="19546" r="10954"/>
          <a:stretch>
            <a:fillRect/>
          </a:stretch>
        </p:blipFill>
        <p:spPr>
          <a:xfrm>
            <a:off x="3828415" y="0"/>
            <a:ext cx="476631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6313" y="508000"/>
            <a:ext cx="7778750" cy="671513"/>
          </a:xfrm>
        </p:spPr>
        <p:txBody>
          <a:bodyPr/>
          <a:lstStyle/>
          <a:p>
            <a:pPr eaLnBrk="1" hangingPunct="1"/>
            <a:endParaRPr lang="zh-CN" altLang="zh-CN" sz="3500" b="1">
              <a:solidFill>
                <a:srgbClr val="0000CC"/>
              </a:solidFill>
            </a:endParaRPr>
          </a:p>
        </p:txBody>
      </p:sp>
      <p:pic>
        <p:nvPicPr>
          <p:cNvPr id="10243" name="内容占位符 1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015" y="155575"/>
            <a:ext cx="10993120" cy="617410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80" y="592455"/>
            <a:ext cx="3745230" cy="567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5400" dirty="0">
                <a:solidFill>
                  <a:srgbClr val="0033CC"/>
                </a:solidFill>
              </a:rPr>
              <a:t>半期复习</a:t>
            </a:r>
            <a:endParaRPr lang="en-US" altLang="zh-CN" sz="5400" dirty="0">
              <a:solidFill>
                <a:srgbClr val="0033CC"/>
              </a:solidFill>
            </a:endParaRPr>
          </a:p>
        </p:txBody>
      </p:sp>
      <p:sp>
        <p:nvSpPr>
          <p:cNvPr id="334851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752600"/>
            <a:ext cx="8305800" cy="426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板块一：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什么是现代西方？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2.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板块二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什么是传统中国？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板块三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中西遭遇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现代挑战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？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4. 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板块四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： 中国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回应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与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演变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r="13755"/>
          <a:stretch>
            <a:fillRect/>
          </a:stretch>
        </p:blipFill>
        <p:spPr bwMode="auto">
          <a:xfrm>
            <a:off x="3460115" y="410210"/>
            <a:ext cx="4240530" cy="583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r="17279"/>
          <a:stretch>
            <a:fillRect/>
          </a:stretch>
        </p:blipFill>
        <p:spPr>
          <a:xfrm>
            <a:off x="3393440" y="336550"/>
            <a:ext cx="4523740" cy="61849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285" y="312420"/>
            <a:ext cx="3855720" cy="570738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92075"/>
            <a:ext cx="4264025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60" y="212725"/>
            <a:ext cx="413004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rcRect l="19427" t="13281" r="18932" b="9479"/>
          <a:stretch>
            <a:fillRect/>
          </a:stretch>
        </p:blipFill>
        <p:spPr>
          <a:xfrm>
            <a:off x="3348990" y="490220"/>
            <a:ext cx="4888865" cy="6089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内容占位符 3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0788" y="576263"/>
            <a:ext cx="3832225" cy="544353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9" t="3673" r="15799" b="1736"/>
          <a:stretch>
            <a:fillRect/>
          </a:stretch>
        </p:blipFill>
        <p:spPr>
          <a:xfrm>
            <a:off x="3509010" y="359410"/>
            <a:ext cx="4278630" cy="591693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t="5366" r="11669" b="7559"/>
          <a:stretch>
            <a:fillRect/>
          </a:stretch>
        </p:blipFill>
        <p:spPr bwMode="auto">
          <a:xfrm>
            <a:off x="3276600" y="584200"/>
            <a:ext cx="4829175" cy="550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90" y="226695"/>
            <a:ext cx="4241165" cy="640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一、成绩构成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1652905" y="1976755"/>
            <a:ext cx="100838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分组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PresentationX2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15X2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（小组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个人）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课堂发言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课堂讨论：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课程论文：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分（要求详见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课程论文评分标准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）选题要求：与阅读书目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相关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以小见大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）内容要求：必须是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原创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，具有一定的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学术性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）格式要求：见本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PPT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后面的注释要求讲解！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）字数要求：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,000+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（从正文第一行开始统计字数）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（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5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）原创性要求：</a:t>
            </a:r>
            <a:r>
              <a:rPr lang="zh-CN" sz="2400" b="1" dirty="0">
                <a:solidFill>
                  <a:srgbClr val="000000"/>
                </a:solidFill>
                <a:sym typeface="+mn-ea"/>
              </a:rPr>
              <a:t>重复率</a:t>
            </a:r>
            <a:r>
              <a:rPr lang="zh-CN" sz="2400" b="1" dirty="0">
                <a:solidFill>
                  <a:srgbClr val="FF0000"/>
                </a:solidFill>
                <a:sym typeface="+mn-ea"/>
              </a:rPr>
              <a:t>不超过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15%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（在电子档中提供证明材料）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图片 6" descr="81mvYaRzl0L__SL1182_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01600"/>
            <a:ext cx="4790440" cy="665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35" y="253365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/>
          <p:nvPr/>
        </p:nvSpPr>
        <p:spPr>
          <a:xfrm>
            <a:off x="2129150" y="0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/>
              <a:t>四、问答环节</a:t>
            </a:r>
            <a:endParaRPr lang="zh-CN" altLang="en-US" sz="4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0" y="1676400"/>
            <a:ext cx="4957445" cy="4439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59597" y="758438"/>
            <a:ext cx="6705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课后作业：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47445" y="1593850"/>
            <a:ext cx="98977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请全班同学预习讲义</a:t>
            </a:r>
            <a:r>
              <a:rPr lang="zh-CN" altLang="en-US" sz="2800" b="1" dirty="0">
                <a:solidFill>
                  <a:srgbClr val="FF0000"/>
                </a:solidFill>
              </a:rPr>
              <a:t>第三部分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	</a:t>
            </a:r>
            <a:r>
              <a:rPr lang="zh-CN" altLang="en-US" sz="2800" b="1" dirty="0">
                <a:solidFill>
                  <a:srgbClr val="FF0000"/>
                </a:solidFill>
              </a:rPr>
              <a:t>第一节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《</a:t>
            </a:r>
            <a:r>
              <a:rPr lang="zh-CN" altLang="en-US" sz="2800" b="1" dirty="0"/>
              <a:t>尼布楚与近代中国</a:t>
            </a:r>
            <a:r>
              <a:rPr lang="en-US" altLang="zh-CN" sz="2800" b="1" dirty="0"/>
              <a:t>》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	</a:t>
            </a:r>
            <a:r>
              <a:rPr lang="zh-CN" altLang="en-US" sz="2800" b="1" dirty="0">
                <a:solidFill>
                  <a:srgbClr val="FF0000"/>
                </a:solidFill>
              </a:rPr>
              <a:t>第二节</a:t>
            </a:r>
            <a:r>
              <a:rPr lang="zh-CN" altLang="en-US" sz="2800" b="1" dirty="0"/>
              <a:t>：现代化</a:t>
            </a:r>
            <a:r>
              <a:rPr lang="zh-CN" altLang="en-US" sz="2800" b="1"/>
              <a:t>在中国的传播</a:t>
            </a:r>
            <a:r>
              <a:rPr lang="zh-CN" altLang="en-US" sz="2800" b="1" dirty="0"/>
              <a:t>与认识</a:t>
            </a:r>
            <a:endParaRPr lang="zh-CN" altLang="en-US" sz="2800" b="1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 dirty="0"/>
              <a:t>请第</a:t>
            </a:r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/>
              <a:t>组准备第一节的导读，并在下周三前完成</a:t>
            </a:r>
            <a:r>
              <a:rPr lang="en-US" altLang="zh-CN" sz="2800" b="1" dirty="0"/>
              <a:t>PPT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请所有同学最晚于本周日之前完成书目选择登记。自主选择写作书目的同学请将选择理由形成文字材料私信与我。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1006" y="1752600"/>
            <a:ext cx="8966994" cy="3792538"/>
          </a:xfrm>
        </p:spPr>
        <p:txBody>
          <a:bodyPr lIns="68580" tIns="34290" rIns="68580" bIns="34290"/>
          <a:lstStyle/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选择报告书目时的主要思考维度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: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论文要研究的主要问题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/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话题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（从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报告书目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中抽取而来）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选择该话题的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理由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（主观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+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客观）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研究的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目的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或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意义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4.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目前该研究领域的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基本态势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（相关研究的状况）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5.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我的研究可能的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创新点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可能采取的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研究手段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或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角度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7. 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已掌握的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研究资源</a:t>
            </a:r>
            <a:r>
              <a:rPr lang="zh-CN" alt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（除报告书目以外的资料、数据、经历等）</a:t>
            </a:r>
            <a:r>
              <a:rPr lang="en-US" altLang="zh-CN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?</a:t>
            </a:r>
            <a:endParaRPr lang="en-US" altLang="zh-CN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554163" y="317500"/>
            <a:ext cx="6172200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68580" tIns="34290" rIns="68580" bIns="3429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/>
                <a:ea typeface="宋体" panose="02010600030101010101" pitchFamily="2" charset="-122"/>
                <a:cs typeface="+mj-cs"/>
              </a:rPr>
              <a:t>论文选题</a:t>
            </a:r>
            <a:endParaRPr kumimoji="0" lang="zh-CN" altLang="en-US" sz="3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二、课程论文的要求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/>
          </p:cNvSpPr>
          <p:nvPr>
            <p:ph idx="1"/>
          </p:nvPr>
        </p:nvSpPr>
        <p:spPr>
          <a:xfrm>
            <a:off x="714375" y="2032000"/>
            <a:ext cx="11210925" cy="4495800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1. </a:t>
            </a:r>
            <a:r>
              <a:rPr lang="zh-CN" altLang="en-US" sz="2400" b="1" dirty="0">
                <a:solidFill>
                  <a:srgbClr val="0000FF"/>
                </a:solidFill>
              </a:rPr>
              <a:t>统一的封面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（有模板）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2. </a:t>
            </a:r>
            <a:r>
              <a:rPr lang="zh-CN" altLang="en-US" sz="2400" b="1" dirty="0">
                <a:solidFill>
                  <a:srgbClr val="0000FF"/>
                </a:solidFill>
              </a:rPr>
              <a:t>论文原创性的诚信声明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（有模板）</a:t>
            </a:r>
            <a:r>
              <a:rPr lang="en-US" altLang="zh-CN" sz="2400" b="1" dirty="0">
                <a:solidFill>
                  <a:schemeClr val="tx1"/>
                </a:solidFill>
              </a:rPr>
              <a:t>(</a:t>
            </a:r>
            <a:r>
              <a:rPr lang="zh-CN" altLang="en-US" sz="2400" b="1" dirty="0">
                <a:solidFill>
                  <a:srgbClr val="FF3300"/>
                </a:solidFill>
                <a:sym typeface="+mn-ea"/>
              </a:rPr>
              <a:t>必须是手写签名</a:t>
            </a:r>
            <a:r>
              <a:rPr lang="en-US" altLang="zh-CN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3. </a:t>
            </a:r>
            <a:r>
              <a:rPr lang="zh-CN" altLang="en-US" sz="2400" b="1" dirty="0">
                <a:solidFill>
                  <a:srgbClr val="0000FF"/>
                </a:solidFill>
              </a:rPr>
              <a:t>论文：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</a:rPr>
              <a:t>）论文</a:t>
            </a:r>
            <a:r>
              <a:rPr lang="zh-CN" altLang="en-US" sz="2400" b="1" dirty="0">
                <a:solidFill>
                  <a:srgbClr val="0D45FE"/>
                </a:solidFill>
              </a:rPr>
              <a:t>中文摘要</a:t>
            </a:r>
            <a:r>
              <a:rPr lang="en-US" altLang="zh-CN" sz="2400" b="1" dirty="0">
                <a:solidFill>
                  <a:schemeClr val="tx2"/>
                </a:solidFill>
              </a:rPr>
              <a:t>+</a:t>
            </a:r>
            <a:r>
              <a:rPr lang="zh-CN" altLang="en-US" sz="2400" b="1" dirty="0">
                <a:solidFill>
                  <a:srgbClr val="0D45FE"/>
                </a:solidFill>
              </a:rPr>
              <a:t>关键词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</a:rPr>
              <a:t>）论文</a:t>
            </a:r>
            <a:r>
              <a:rPr lang="zh-CN" altLang="en-US" sz="2400" b="1" dirty="0">
                <a:solidFill>
                  <a:srgbClr val="0D45FE"/>
                </a:solidFill>
              </a:rPr>
              <a:t>正文</a:t>
            </a:r>
            <a:r>
              <a:rPr lang="zh-CN" altLang="en-US" sz="2400" b="1" dirty="0">
                <a:solidFill>
                  <a:schemeClr val="tx2"/>
                </a:solidFill>
              </a:rPr>
              <a:t>（此处才开始计算字数）！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4. </a:t>
            </a:r>
            <a:r>
              <a:rPr lang="zh-CN" altLang="en-US" sz="2400" b="1" dirty="0">
                <a:solidFill>
                  <a:srgbClr val="0000FF"/>
                </a:solidFill>
              </a:rPr>
              <a:t>补充说明：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</a:rPr>
              <a:t>）论文的注释示范见后面的</a:t>
            </a:r>
            <a:r>
              <a:rPr lang="en-US" altLang="zh-CN" sz="2400" b="1" dirty="0">
                <a:solidFill>
                  <a:schemeClr val="tx2"/>
                </a:solidFill>
              </a:rPr>
              <a:t>PPT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</a:rPr>
              <a:t>）期末需提交：论文电子版（通过飞书提交）</a:t>
            </a:r>
            <a:r>
              <a:rPr lang="en-US" altLang="zh-CN" sz="2400" b="1" dirty="0">
                <a:solidFill>
                  <a:schemeClr val="tx2"/>
                </a:solidFill>
              </a:rPr>
              <a:t>+</a:t>
            </a:r>
            <a:r>
              <a:rPr lang="zh-CN" altLang="en-US" sz="2400" b="1" dirty="0">
                <a:solidFill>
                  <a:schemeClr val="tx2"/>
                </a:solidFill>
              </a:rPr>
              <a:t>打印的纸质版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</a:rPr>
              <a:t>）纸质打印论文，注意打印质量，</a:t>
            </a:r>
            <a:r>
              <a:rPr lang="zh-CN" altLang="en-US" sz="2400" b="1" dirty="0">
                <a:solidFill>
                  <a:srgbClr val="FF3300"/>
                </a:solidFill>
              </a:rPr>
              <a:t>单面打印！</a:t>
            </a:r>
            <a:endParaRPr lang="en-US" altLang="zh-CN" sz="2400" b="1" dirty="0">
              <a:solidFill>
                <a:srgbClr val="FF3300"/>
              </a:solidFill>
            </a:endParaRPr>
          </a:p>
          <a:p>
            <a:pPr marL="0" indent="0" eaLnBrk="1" hangingPunct="1">
              <a:buNone/>
            </a:pPr>
            <a:endParaRPr lang="en-US" altLang="zh-CN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摘要的写法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/>
          </p:cNvSpPr>
          <p:nvPr>
            <p:ph idx="1"/>
          </p:nvPr>
        </p:nvSpPr>
        <p:spPr>
          <a:xfrm>
            <a:off x="1072515" y="1536065"/>
            <a:ext cx="11119485" cy="4754880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D45FE"/>
                </a:solidFill>
              </a:rPr>
              <a:t>1.</a:t>
            </a:r>
            <a:r>
              <a:rPr lang="en-US" altLang="zh-CN" sz="2400" b="1" dirty="0">
                <a:solidFill>
                  <a:schemeClr val="tx2"/>
                </a:solidFill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</a:rPr>
              <a:t>语言：</a:t>
            </a:r>
            <a:r>
              <a:rPr lang="zh-CN" altLang="en-US" sz="2400" b="1" dirty="0">
                <a:solidFill>
                  <a:srgbClr val="FF0000"/>
                </a:solidFill>
              </a:rPr>
              <a:t>中文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D45FE"/>
                </a:solidFill>
              </a:rPr>
              <a:t>2. </a:t>
            </a:r>
            <a:r>
              <a:rPr lang="zh-CN" altLang="en-US" sz="2400" b="1" dirty="0">
                <a:solidFill>
                  <a:srgbClr val="0000FF"/>
                </a:solidFill>
              </a:rPr>
              <a:t>要求：</a:t>
            </a:r>
            <a:r>
              <a:rPr lang="zh-CN" altLang="en-US" sz="2400" b="1" dirty="0">
                <a:solidFill>
                  <a:schemeClr val="tx2"/>
                </a:solidFill>
              </a:rPr>
              <a:t>直入主题，信息量最大化，虚实结合。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3.  </a:t>
            </a:r>
            <a:r>
              <a:rPr lang="zh-CN" altLang="en-US" sz="2400" b="1" dirty="0">
                <a:solidFill>
                  <a:srgbClr val="0000FF"/>
                </a:solidFill>
              </a:rPr>
              <a:t>长度：</a:t>
            </a:r>
            <a:r>
              <a:rPr lang="en-US" altLang="zh-CN" sz="2400" b="1" dirty="0">
                <a:solidFill>
                  <a:srgbClr val="0000FF"/>
                </a:solidFill>
              </a:rPr>
              <a:t>150—250</a:t>
            </a:r>
            <a:r>
              <a:rPr lang="zh-CN" altLang="en-US" sz="2400" b="1" dirty="0">
                <a:solidFill>
                  <a:srgbClr val="0000FF"/>
                </a:solidFill>
              </a:rPr>
              <a:t>左右。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4. </a:t>
            </a:r>
            <a:r>
              <a:rPr lang="zh-CN" altLang="en-US" sz="2400" b="1" dirty="0">
                <a:solidFill>
                  <a:srgbClr val="0000FF"/>
                </a:solidFill>
              </a:rPr>
              <a:t>摘要基本框架：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</a:rPr>
              <a:t>）“ 本论文以</a:t>
            </a:r>
            <a:r>
              <a:rPr lang="en-US" altLang="zh-CN" sz="2400" b="1" dirty="0">
                <a:solidFill>
                  <a:schemeClr val="tx2"/>
                </a:solidFill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</a:rPr>
              <a:t>为研究对象，通过选取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rgbClr val="0D45FE"/>
                </a:solidFill>
              </a:rPr>
              <a:t>研究视角</a:t>
            </a:r>
            <a:r>
              <a:rPr lang="zh-CN" altLang="en-US" sz="2400" b="1" dirty="0">
                <a:solidFill>
                  <a:schemeClr val="tx2"/>
                </a:solidFill>
              </a:rPr>
              <a:t>，旨在揭示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</a:rPr>
              <a:t> 在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</a:rPr>
              <a:t>的</a:t>
            </a:r>
            <a:r>
              <a:rPr lang="zh-CN" altLang="en-US" sz="2400" b="1" dirty="0">
                <a:solidFill>
                  <a:srgbClr val="0D45FE"/>
                </a:solidFill>
              </a:rPr>
              <a:t>基础</a:t>
            </a:r>
            <a:r>
              <a:rPr lang="zh-CN" altLang="en-US" sz="2400" b="1" dirty="0">
                <a:solidFill>
                  <a:schemeClr val="tx2"/>
                </a:solidFill>
              </a:rPr>
              <a:t>上，深入</a:t>
            </a:r>
            <a:r>
              <a:rPr lang="zh-CN" altLang="en-US" sz="2400" b="1" dirty="0">
                <a:solidFill>
                  <a:srgbClr val="0D45FE"/>
                </a:solidFill>
              </a:rPr>
              <a:t>分析</a:t>
            </a:r>
            <a:r>
              <a:rPr lang="zh-CN" altLang="en-US" sz="2400" b="1" dirty="0">
                <a:solidFill>
                  <a:schemeClr val="tx2"/>
                </a:solidFill>
              </a:rPr>
              <a:t>了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</a:rPr>
              <a:t>，</a:t>
            </a:r>
            <a:r>
              <a:rPr lang="en-US" altLang="zh-CN" sz="2400" b="1" dirty="0">
                <a:solidFill>
                  <a:schemeClr val="tx2"/>
                </a:solidFill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</a:rPr>
              <a:t>进而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</a:rPr>
              <a:t>，</a:t>
            </a:r>
            <a:r>
              <a:rPr lang="en-US" altLang="zh-CN" sz="2400" b="1" dirty="0">
                <a:solidFill>
                  <a:schemeClr val="tx2"/>
                </a:solidFill>
              </a:rPr>
              <a:t>)</a:t>
            </a:r>
            <a:r>
              <a:rPr lang="zh-CN" altLang="en-US" sz="2400" b="1" dirty="0">
                <a:solidFill>
                  <a:schemeClr val="tx2"/>
                </a:solidFill>
              </a:rPr>
              <a:t>最终得出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</a:rPr>
              <a:t>（</a:t>
            </a:r>
            <a:r>
              <a:rPr lang="zh-CN" altLang="en-US" sz="2400" b="1" dirty="0">
                <a:solidFill>
                  <a:srgbClr val="0D45FE"/>
                </a:solidFill>
              </a:rPr>
              <a:t>结论</a:t>
            </a:r>
            <a:r>
              <a:rPr lang="zh-CN" altLang="en-US" sz="2400" b="1" dirty="0">
                <a:solidFill>
                  <a:schemeClr val="tx2"/>
                </a:solidFill>
              </a:rPr>
              <a:t>）。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</a:rPr>
              <a:t>全文共分为</a:t>
            </a:r>
            <a:r>
              <a:rPr lang="en-US" altLang="zh-CN" sz="2400" b="1" dirty="0">
                <a:solidFill>
                  <a:srgbClr val="0D45FE"/>
                </a:solidFill>
              </a:rPr>
              <a:t>X</a:t>
            </a:r>
            <a:r>
              <a:rPr lang="zh-CN" altLang="en-US" sz="2400" b="1" dirty="0">
                <a:solidFill>
                  <a:schemeClr val="tx2"/>
                </a:solidFill>
              </a:rPr>
              <a:t>章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部分。第一章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部分研究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，</a:t>
            </a:r>
            <a:r>
              <a:rPr lang="zh-CN" altLang="en-US" sz="2400" b="1" dirty="0">
                <a:solidFill>
                  <a:schemeClr val="tx2"/>
                </a:solidFill>
              </a:rPr>
              <a:t>第二章研究</a:t>
            </a:r>
            <a:r>
              <a:rPr lang="en-US" altLang="zh-CN" sz="2400" b="1" dirty="0">
                <a:solidFill>
                  <a:schemeClr val="tx2"/>
                </a:solidFill>
                <a:sym typeface="+mn-ea"/>
              </a:rPr>
              <a:t>......</a:t>
            </a:r>
            <a:r>
              <a:rPr lang="zh-CN" altLang="en-US" sz="2400" b="1" dirty="0">
                <a:solidFill>
                  <a:schemeClr val="tx2"/>
                </a:solidFill>
                <a:sym typeface="+mn-ea"/>
              </a:rPr>
              <a:t>，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）参考例证：</a:t>
            </a:r>
            <a:r>
              <a:rPr lang="en-US" altLang="zh-CN" sz="2400" b="1" dirty="0">
                <a:solidFill>
                  <a:srgbClr val="FF0000"/>
                </a:solidFill>
              </a:rPr>
              <a:t>《</a:t>
            </a:r>
            <a:r>
              <a:rPr lang="zh-CN" altLang="en-US" sz="2400" b="1" dirty="0">
                <a:solidFill>
                  <a:srgbClr val="FF0000"/>
                </a:solidFill>
              </a:rPr>
              <a:t>钱颖一谈</a:t>
            </a:r>
            <a:r>
              <a:rPr lang="zh-CN" altLang="zh-CN" sz="2400" b="1" dirty="0">
                <a:solidFill>
                  <a:srgbClr val="FF0000"/>
                </a:solidFill>
              </a:rPr>
              <a:t>中国教育：“均值”与“方差”</a:t>
            </a:r>
            <a:r>
              <a:rPr lang="en-US" altLang="zh-CN" sz="2400" b="1" dirty="0">
                <a:solidFill>
                  <a:srgbClr val="FF0000"/>
                </a:solidFill>
              </a:rPr>
              <a:t>》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5. </a:t>
            </a:r>
            <a:r>
              <a:rPr lang="zh-CN" altLang="en-US" sz="2400" b="1" dirty="0">
                <a:solidFill>
                  <a:srgbClr val="0000FF"/>
                </a:solidFill>
              </a:rPr>
              <a:t>关键词的要求：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   </a:t>
            </a:r>
            <a:r>
              <a:rPr lang="en-US" altLang="zh-CN" sz="2400" b="1" dirty="0">
                <a:solidFill>
                  <a:srgbClr val="0D45FE"/>
                </a:solidFill>
              </a:rPr>
              <a:t>3-6</a:t>
            </a:r>
            <a:r>
              <a:rPr lang="zh-CN" altLang="en-US" sz="2400" b="1" dirty="0">
                <a:solidFill>
                  <a:schemeClr val="tx2"/>
                </a:solidFill>
              </a:rPr>
              <a:t>个，具有</a:t>
            </a:r>
            <a:r>
              <a:rPr lang="zh-CN" altLang="en-US" sz="2400" b="1" dirty="0">
                <a:solidFill>
                  <a:srgbClr val="FF0000"/>
                </a:solidFill>
              </a:rPr>
              <a:t>独特性</a:t>
            </a:r>
            <a:r>
              <a:rPr lang="zh-CN" altLang="en-US" sz="2400" b="1" dirty="0">
                <a:solidFill>
                  <a:schemeClr val="tx2"/>
                </a:solidFill>
              </a:rPr>
              <a:t>，是本论文最重要的</a:t>
            </a:r>
            <a:r>
              <a:rPr lang="zh-CN" altLang="en-US" sz="2400" b="1" dirty="0">
                <a:solidFill>
                  <a:srgbClr val="FF0000"/>
                </a:solidFill>
              </a:rPr>
              <a:t>核心词汇</a:t>
            </a:r>
            <a:r>
              <a:rPr lang="zh-CN" altLang="en-US" sz="2400" b="1" dirty="0">
                <a:solidFill>
                  <a:schemeClr val="tx2"/>
                </a:solidFill>
              </a:rPr>
              <a:t>，能够被别人通过这些关键词，检索到你的论文，具备</a:t>
            </a:r>
            <a:r>
              <a:rPr lang="zh-CN" altLang="en-US" sz="2400" b="1" dirty="0">
                <a:solidFill>
                  <a:srgbClr val="FF0000"/>
                </a:solidFill>
              </a:rPr>
              <a:t>被检索特征</a:t>
            </a:r>
            <a:r>
              <a:rPr lang="zh-CN" altLang="en-US" sz="2400" b="1" dirty="0">
                <a:solidFill>
                  <a:schemeClr val="tx2"/>
                </a:solidFill>
              </a:rPr>
              <a:t>！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en-US" altLang="zh-CN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2133600" y="152400"/>
            <a:ext cx="8001000" cy="1216025"/>
          </a:xfrm>
        </p:spPr>
        <p:txBody>
          <a:bodyPr vert="horz" wrap="square" lIns="91440" tIns="45720" rIns="91440" bIns="45720" anchor="b"/>
          <a:lstStyle/>
          <a:p>
            <a:pPr marL="723900" indent="-723900" algn="ctr" eaLnBrk="1" hangingPunct="1"/>
            <a:r>
              <a:rPr lang="zh-CN" altLang="en-US" sz="4800" b="1" dirty="0">
                <a:solidFill>
                  <a:srgbClr val="0033CC"/>
                </a:solidFill>
              </a:rPr>
              <a:t>课程论文正文的要求</a:t>
            </a:r>
            <a:endParaRPr lang="zh-CN" altLang="en-US" sz="4800" b="1" dirty="0">
              <a:solidFill>
                <a:srgbClr val="0033CC"/>
              </a:solidFill>
            </a:endParaRP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795655" y="1730375"/>
            <a:ext cx="111760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全部使用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，有必要时关键术语可以在后面括号中标出对应的英文说法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语言：规范、清楚、简练、无错别字。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内容：扎实、有深度、有思想性，至少有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2-3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处深入研究的地方，有亮点。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逻辑：总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总关系；论据和论点之间，能够形成有力的因果关系；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AutoNum type="arabicPeriod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学术规范：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规范的注释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排版、</a:t>
            </a:r>
            <a:r>
              <a:rPr lang="zh-CN" altLang="en-US" sz="2400" b="1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sym typeface="+mn-ea"/>
              </a:rPr>
              <a:t>打印要求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：正文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宋体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号字体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，小标题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宋体小四黑体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倍行间距；边距设置要求：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上下各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2.0cm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左右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D45F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3.0cm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装订顺序：论文封面、诚信声明、论文中文摘要、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正文（该部分要标注页码）、评分表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4220" y="1219200"/>
            <a:ext cx="10782300" cy="4054475"/>
          </a:xfrm>
        </p:spPr>
        <p:txBody>
          <a:bodyPr vert="horz" wrap="square" lIns="68580" tIns="34290" rIns="68580" bIns="34290" anchor="t"/>
          <a:lstStyle/>
          <a:p>
            <a:pPr marL="0" indent="0">
              <a:spcBef>
                <a:spcPts val="0"/>
              </a:spcBef>
              <a:buNone/>
            </a:pPr>
            <a:endParaRPr lang="en-US" altLang="zh-CN" sz="21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黑体" panose="02010609060101010101" charset="-122"/>
              <a:cs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ABC about referencing:</a:t>
            </a:r>
            <a:endParaRPr lang="en-US" altLang="zh-CN" b="1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u"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Referencing means to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refer to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the sources your used to gather information for an essay.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u"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You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Must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Reference!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u"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You must reference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within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the writing and use the same information to write the bibliography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at the end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of your essay.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u"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Without referencing you have committed crime of “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plagiarism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”, which means you have used someone else’s ideas and thoughts but haven’t told the reader. That’s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stealing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 And in any institution, it means instant </a:t>
            </a:r>
            <a:r>
              <a:rPr lang="en-US" altLang="zh-CN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FAIL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553527" y="457200"/>
            <a:ext cx="7349178" cy="58340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l" defTabSz="685800">
              <a:defRPr/>
            </a:pPr>
            <a:r>
              <a:rPr lang="en-US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/>
                <a:ea typeface="宋体" panose="02010600030101010101" pitchFamily="2" charset="-122"/>
                <a:sym typeface="+mn-ea"/>
              </a:rPr>
              <a:t>Referencing </a:t>
            </a:r>
            <a:r>
              <a:rPr lang="zh-CN" altLang="en-US" sz="3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/>
                <a:ea typeface="宋体" panose="02010600030101010101" pitchFamily="2" charset="-122"/>
                <a:sym typeface="+mn-ea"/>
              </a:rPr>
              <a:t>（关于引用注释）</a:t>
            </a:r>
            <a:endParaRPr lang="en-US" sz="3000" b="1" kern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386632724"/>
  <p:tag name="KSO_WM_UNIT_PLACING_PICTURE_USER_VIEWPORT" val="{&quot;height&quot;:6720,&quot;width&quot;:6720}"/>
</p:tagLst>
</file>

<file path=ppt/tags/tag2.xml><?xml version="1.0" encoding="utf-8"?>
<p:tagLst xmlns:p="http://schemas.openxmlformats.org/presentationml/2006/main">
  <p:tag name="KSO_WM_UNIT_PLACING_PICTURE_USER_VIEWPORT" val="{&quot;height&quot;:10000,&quot;width&quot;:10000}"/>
</p:tagLst>
</file>

<file path=ppt/tags/tag3.xml><?xml version="1.0" encoding="utf-8"?>
<p:tagLst xmlns:p="http://schemas.openxmlformats.org/presentationml/2006/main">
  <p:tag name="KSO_WM_UNIT_PLACING_PICTURE_USER_VIEWPORT" val="{&quot;height&quot;:3840,&quot;width&quot;:3840}"/>
</p:tagLst>
</file>

<file path=ppt/tags/tag4.xml><?xml version="1.0" encoding="utf-8"?>
<p:tagLst xmlns:p="http://schemas.openxmlformats.org/presentationml/2006/main">
  <p:tag name="REFSHAPE" val="443463348"/>
  <p:tag name="KSO_WM_UNIT_PLACING_PICTURE_USER_VIEWPORT" val="{&quot;height&quot;:6720,&quot;width&quot;:4732}"/>
</p:tagLst>
</file>

<file path=ppt/tags/tag5.xml><?xml version="1.0" encoding="utf-8"?>
<p:tagLst xmlns:p="http://schemas.openxmlformats.org/presentationml/2006/main">
  <p:tag name="KSO_WPP_MARK_KEY" val="58f014ea-ee84-45ea-b332-7724b492104c"/>
  <p:tag name="COMMONDATA" val="eyJoZGlkIjoiNTBjZmNhZDE5MGZlMDRlM2IxNjI2MjEwNjg0YWM2OTkifQ==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ewPlum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ewPlum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3970</Words>
  <Application>WPS 演示</Application>
  <PresentationFormat>宽屏</PresentationFormat>
  <Paragraphs>199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宋体</vt:lpstr>
      <vt:lpstr>Wingdings</vt:lpstr>
      <vt:lpstr>Verdana</vt:lpstr>
      <vt:lpstr>Times New Roman</vt:lpstr>
      <vt:lpstr>黑体</vt:lpstr>
      <vt:lpstr>Arial</vt:lpstr>
      <vt:lpstr>Wingdings</vt:lpstr>
      <vt:lpstr>Calibri</vt:lpstr>
      <vt:lpstr>微软雅黑</vt:lpstr>
      <vt:lpstr>Arial Unicode MS</vt:lpstr>
      <vt:lpstr>Profile</vt:lpstr>
      <vt:lpstr>1_NewPlum</vt:lpstr>
      <vt:lpstr>2_NewPlum</vt:lpstr>
      <vt:lpstr>1_Profile</vt:lpstr>
      <vt:lpstr> 《文化与思维》半期复习暨读书报告写作要求</vt:lpstr>
      <vt:lpstr>半期复习</vt:lpstr>
      <vt:lpstr>半期复习</vt:lpstr>
      <vt:lpstr>一、成绩构成</vt:lpstr>
      <vt:lpstr>PowerPoint 演示文稿</vt:lpstr>
      <vt:lpstr>二、课程论文的要求</vt:lpstr>
      <vt:lpstr>摘要的写法</vt:lpstr>
      <vt:lpstr>课程论文正文的要求</vt:lpstr>
      <vt:lpstr>PowerPoint 演示文稿</vt:lpstr>
      <vt:lpstr>PowerPoint 演示文稿</vt:lpstr>
      <vt:lpstr>PowerPoint 演示文稿</vt:lpstr>
      <vt:lpstr>注释：示范格式</vt:lpstr>
      <vt:lpstr>注释：示范格式</vt:lpstr>
      <vt:lpstr>注释：示范格式</vt:lpstr>
      <vt:lpstr>注释：示范格式</vt:lpstr>
      <vt:lpstr>论文收缴时间及要求</vt:lpstr>
      <vt:lpstr>三、推荐书目及简要点评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xqpcs</dc:creator>
  <cp:lastModifiedBy>Carol</cp:lastModifiedBy>
  <cp:revision>20</cp:revision>
  <dcterms:created xsi:type="dcterms:W3CDTF">2021-11-09T09:09:00Z</dcterms:created>
  <dcterms:modified xsi:type="dcterms:W3CDTF">2023-04-27T01:49:54Z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184D88AA374D41EF8D35B34CE63296A7</vt:lpwstr>
  </property>
  <property fmtid="{D5CDD505-2E9C-101B-9397-08002B2CF9AE}" pid="3" name="KSOProductBuildVer">
    <vt:lpwstr>2052-11.1.0.14036</vt:lpwstr>
  </property>
</Properties>
</file>